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3"/>
  </p:notesMasterIdLst>
  <p:sldIdLst>
    <p:sldId id="256" r:id="rId5"/>
    <p:sldId id="257" r:id="rId6"/>
    <p:sldId id="264" r:id="rId7"/>
    <p:sldId id="267" r:id="rId8"/>
    <p:sldId id="268" r:id="rId9"/>
    <p:sldId id="269" r:id="rId10"/>
    <p:sldId id="270" r:id="rId11"/>
    <p:sldId id="290" r:id="rId12"/>
    <p:sldId id="291" r:id="rId13"/>
    <p:sldId id="293" r:id="rId14"/>
    <p:sldId id="295" r:id="rId15"/>
    <p:sldId id="294" r:id="rId16"/>
    <p:sldId id="300" r:id="rId17"/>
    <p:sldId id="301" r:id="rId18"/>
    <p:sldId id="266" r:id="rId19"/>
    <p:sldId id="302" r:id="rId20"/>
    <p:sldId id="297" r:id="rId21"/>
    <p:sldId id="298" r:id="rId22"/>
    <p:sldId id="303" r:id="rId23"/>
    <p:sldId id="283" r:id="rId24"/>
    <p:sldId id="280" r:id="rId25"/>
    <p:sldId id="284" r:id="rId26"/>
    <p:sldId id="285" r:id="rId27"/>
    <p:sldId id="277" r:id="rId28"/>
    <p:sldId id="296" r:id="rId29"/>
    <p:sldId id="275" r:id="rId30"/>
    <p:sldId id="278" r:id="rId31"/>
    <p:sldId id="263"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34" d="100"/>
          <a:sy n="34" d="100"/>
        </p:scale>
        <p:origin x="620"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13</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5" name="Table 4">
            <a:extLst>
              <a:ext uri="{FF2B5EF4-FFF2-40B4-BE49-F238E27FC236}">
                <a16:creationId xmlns:a16="http://schemas.microsoft.com/office/drawing/2014/main" id="{F0F9CB88-C078-412D-B14F-BD5E24040434}"/>
              </a:ext>
            </a:extLst>
          </p:cNvPr>
          <p:cNvGraphicFramePr>
            <a:graphicFrameLocks noGrp="1"/>
          </p:cNvGraphicFramePr>
          <p:nvPr>
            <p:extLst>
              <p:ext uri="{D42A27DB-BD31-4B8C-83A1-F6EECF244321}">
                <p14:modId xmlns:p14="http://schemas.microsoft.com/office/powerpoint/2010/main" val="3246557683"/>
              </p:ext>
            </p:extLst>
          </p:nvPr>
        </p:nvGraphicFramePr>
        <p:xfrm>
          <a:off x="770499" y="6202629"/>
          <a:ext cx="22732803" cy="5629659"/>
        </p:xfrm>
        <a:graphic>
          <a:graphicData uri="http://schemas.openxmlformats.org/drawingml/2006/table">
            <a:tbl>
              <a:tblPr firstRow="1" firstCol="1" bandRow="1">
                <a:tableStyleId>{5940675A-B579-460E-94D1-54222C63F5DA}</a:tableStyleId>
              </a:tblPr>
              <a:tblGrid>
                <a:gridCol w="6530709">
                  <a:extLst>
                    <a:ext uri="{9D8B030D-6E8A-4147-A177-3AD203B41FA5}">
                      <a16:colId xmlns:a16="http://schemas.microsoft.com/office/drawing/2014/main" val="4184161750"/>
                    </a:ext>
                  </a:extLst>
                </a:gridCol>
                <a:gridCol w="3484179">
                  <a:extLst>
                    <a:ext uri="{9D8B030D-6E8A-4147-A177-3AD203B41FA5}">
                      <a16:colId xmlns:a16="http://schemas.microsoft.com/office/drawing/2014/main" val="2546886955"/>
                    </a:ext>
                  </a:extLst>
                </a:gridCol>
                <a:gridCol w="6211743">
                  <a:extLst>
                    <a:ext uri="{9D8B030D-6E8A-4147-A177-3AD203B41FA5}">
                      <a16:colId xmlns:a16="http://schemas.microsoft.com/office/drawing/2014/main" val="3744760403"/>
                    </a:ext>
                  </a:extLst>
                </a:gridCol>
                <a:gridCol w="6506172">
                  <a:extLst>
                    <a:ext uri="{9D8B030D-6E8A-4147-A177-3AD203B41FA5}">
                      <a16:colId xmlns:a16="http://schemas.microsoft.com/office/drawing/2014/main" val="289977036"/>
                    </a:ext>
                  </a:extLst>
                </a:gridCol>
              </a:tblGrid>
              <a:tr h="620841">
                <a:tc>
                  <a:txBody>
                    <a:bodyPr/>
                    <a:lstStyle/>
                    <a:p>
                      <a:pPr>
                        <a:lnSpc>
                          <a:spcPct val="107000"/>
                        </a:lnSpc>
                        <a:spcAft>
                          <a:spcPts val="0"/>
                        </a:spcAft>
                      </a:pPr>
                      <a:r>
                        <a:rPr lang="en-US" sz="3300">
                          <a:effectLst/>
                        </a:rPr>
                        <a:t>Technology</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Year</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Advantages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Limitations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517692085"/>
                  </a:ext>
                </a:extLst>
              </a:tr>
              <a:tr h="3311652">
                <a:tc>
                  <a:txBody>
                    <a:bodyPr/>
                    <a:lstStyle/>
                    <a:p>
                      <a:pPr>
                        <a:lnSpc>
                          <a:spcPct val="107000"/>
                        </a:lnSpc>
                        <a:spcAft>
                          <a:spcPts val="0"/>
                        </a:spcAft>
                      </a:pPr>
                      <a:r>
                        <a:rPr lang="en-US" sz="3300">
                          <a:effectLst/>
                        </a:rPr>
                        <a:t>Determining optical flow. Artificial intelligence, Horn, B. K., &amp; Schunck</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1981</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yields a high density of flow vectors, i.e. the flow information missing in inner parts of homogeneous objects is filled in from the motion boundaries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complex and computationally expensive in real-time applications. It is more sensitive to noise than local methods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299573038"/>
                  </a:ext>
                </a:extLst>
              </a:tr>
              <a:tr h="1697166">
                <a:tc>
                  <a:txBody>
                    <a:bodyPr/>
                    <a:lstStyle/>
                    <a:p>
                      <a:pPr>
                        <a:lnSpc>
                          <a:spcPct val="107000"/>
                        </a:lnSpc>
                        <a:spcAft>
                          <a:spcPts val="0"/>
                        </a:spcAft>
                      </a:pPr>
                      <a:r>
                        <a:rPr lang="en-US" sz="3300">
                          <a:effectLst/>
                        </a:rPr>
                        <a:t>Lucas Kanade method </a:t>
                      </a:r>
                    </a:p>
                    <a:p>
                      <a:pPr>
                        <a:lnSpc>
                          <a:spcPct val="107000"/>
                        </a:lnSpc>
                        <a:spcAft>
                          <a:spcPts val="0"/>
                        </a:spcAft>
                      </a:pPr>
                      <a:r>
                        <a:rPr lang="en-US" sz="3300">
                          <a:effectLst/>
                        </a:rPr>
                        <a:t>regarding image patches and an affine model for the flow field</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1981</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very fast calculation and accurate time derivatives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Manually tune all parameters, hence low scalability and errors on boundaries of moving object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68991482"/>
                  </a:ext>
                </a:extLst>
              </a:tr>
            </a:tbl>
          </a:graphicData>
        </a:graphic>
      </p:graphicFrame>
    </p:spTree>
    <p:extLst>
      <p:ext uri="{BB962C8B-B14F-4D97-AF65-F5344CB8AC3E}">
        <p14:creationId xmlns:p14="http://schemas.microsoft.com/office/powerpoint/2010/main" val="16629550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14</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814181880"/>
              </p:ext>
            </p:extLst>
          </p:nvPr>
        </p:nvGraphicFramePr>
        <p:xfrm>
          <a:off x="640080" y="5806450"/>
          <a:ext cx="22993644" cy="6807922"/>
        </p:xfrm>
        <a:graphic>
          <a:graphicData uri="http://schemas.openxmlformats.org/drawingml/2006/table">
            <a:tbl>
              <a:tblPr firstRow="1" firstCol="1" bandRow="1"/>
              <a:tblGrid>
                <a:gridCol w="6478061">
                  <a:extLst>
                    <a:ext uri="{9D8B030D-6E8A-4147-A177-3AD203B41FA5}">
                      <a16:colId xmlns:a16="http://schemas.microsoft.com/office/drawing/2014/main" val="2802948900"/>
                    </a:ext>
                  </a:extLst>
                </a:gridCol>
                <a:gridCol w="3689631">
                  <a:extLst>
                    <a:ext uri="{9D8B030D-6E8A-4147-A177-3AD203B41FA5}">
                      <a16:colId xmlns:a16="http://schemas.microsoft.com/office/drawing/2014/main" val="679645895"/>
                    </a:ext>
                  </a:extLst>
                </a:gridCol>
                <a:gridCol w="6403677">
                  <a:extLst>
                    <a:ext uri="{9D8B030D-6E8A-4147-A177-3AD203B41FA5}">
                      <a16:colId xmlns:a16="http://schemas.microsoft.com/office/drawing/2014/main" val="2731609831"/>
                    </a:ext>
                  </a:extLst>
                </a:gridCol>
                <a:gridCol w="6422275">
                  <a:extLst>
                    <a:ext uri="{9D8B030D-6E8A-4147-A177-3AD203B41FA5}">
                      <a16:colId xmlns:a16="http://schemas.microsoft.com/office/drawing/2014/main" val="1813789961"/>
                    </a:ext>
                  </a:extLst>
                </a:gridCol>
              </a:tblGrid>
              <a:tr h="565101">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Technology</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Year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Advantages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Limitations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903319"/>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FlowNetCorr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6763255"/>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Learning optical flow with convolutional networks.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FlowNetS</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simply stacks two sequentially adjacent images as input. Produces noisy and blurred results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304893"/>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Evolution of Optical Flow Estimation with Deep Networks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stacked by flownets and flownetcorr, and produces much better results. Based on FlowNet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463708"/>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Optical Flow Estimation using a Spatial Pyramid Network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Spynet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dirty="0">
                          <a:solidFill>
                            <a:srgbClr val="4C4C4C"/>
                          </a:solidFill>
                          <a:effectLst/>
                          <a:latin typeface="Calibri" panose="020F0502020204030204" pitchFamily="34" charset="0"/>
                          <a:ea typeface="Calibri" panose="020F0502020204030204" pitchFamily="34" charset="0"/>
                          <a:cs typeface="Calibri" panose="020F0502020204030204" pitchFamily="34" charset="0"/>
                        </a:rPr>
                        <a:t>performs below FlowNet2.0</a:t>
                      </a:r>
                      <a:endParaRPr lang="en-US" sz="4500" b="0" i="0" u="none" strike="noStrike" dirty="0">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18389220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5" name="Picture 4">
            <a:extLst>
              <a:ext uri="{FF2B5EF4-FFF2-40B4-BE49-F238E27FC236}">
                <a16:creationId xmlns:a16="http://schemas.microsoft.com/office/drawing/2014/main" id="{E93CFCE5-D229-4DCA-99CD-4F0A343AF4AF}"/>
              </a:ext>
            </a:extLst>
          </p:cNvPr>
          <p:cNvPicPr>
            <a:picLocks noChangeAspect="1"/>
          </p:cNvPicPr>
          <p:nvPr/>
        </p:nvPicPr>
        <p:blipFill>
          <a:blip r:embed="rId3"/>
          <a:stretch>
            <a:fillRect/>
          </a:stretch>
        </p:blipFill>
        <p:spPr>
          <a:xfrm>
            <a:off x="2145693" y="4596908"/>
            <a:ext cx="20092614" cy="6725100"/>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4" name="Picture 3">
            <a:extLst>
              <a:ext uri="{FF2B5EF4-FFF2-40B4-BE49-F238E27FC236}">
                <a16:creationId xmlns:a16="http://schemas.microsoft.com/office/drawing/2014/main" id="{98CB04A6-2375-41B0-A3F7-CEE560AFE3F2}"/>
              </a:ext>
            </a:extLst>
          </p:cNvPr>
          <p:cNvPicPr>
            <a:picLocks noChangeAspect="1"/>
          </p:cNvPicPr>
          <p:nvPr/>
        </p:nvPicPr>
        <p:blipFill>
          <a:blip r:embed="rId3"/>
          <a:stretch>
            <a:fillRect/>
          </a:stretch>
        </p:blipFill>
        <p:spPr>
          <a:xfrm>
            <a:off x="1801564" y="5251829"/>
            <a:ext cx="20905871" cy="5245473"/>
          </a:xfrm>
          <a:prstGeom prst="rect">
            <a:avLst/>
          </a:prstGeom>
        </p:spPr>
      </p:pic>
    </p:spTree>
    <p:extLst>
      <p:ext uri="{BB962C8B-B14F-4D97-AF65-F5344CB8AC3E}">
        <p14:creationId xmlns:p14="http://schemas.microsoft.com/office/powerpoint/2010/main" val="10882006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3" name="Picture 2">
            <a:extLst>
              <a:ext uri="{FF2B5EF4-FFF2-40B4-BE49-F238E27FC236}">
                <a16:creationId xmlns:a16="http://schemas.microsoft.com/office/drawing/2014/main" id="{87F33A2D-E3DC-4A65-AC8C-A20C60179716}"/>
              </a:ext>
            </a:extLst>
          </p:cNvPr>
          <p:cNvPicPr>
            <a:picLocks noChangeAspect="1"/>
          </p:cNvPicPr>
          <p:nvPr/>
        </p:nvPicPr>
        <p:blipFill>
          <a:blip r:embed="rId3"/>
          <a:stretch>
            <a:fillRect/>
          </a:stretch>
        </p:blipFill>
        <p:spPr>
          <a:xfrm>
            <a:off x="5340096" y="4198134"/>
            <a:ext cx="13130784" cy="8822246"/>
          </a:xfrm>
          <a:prstGeom prst="rect">
            <a:avLst/>
          </a:prstGeom>
        </p:spPr>
      </p:pic>
    </p:spTree>
    <p:extLst>
      <p:ext uri="{BB962C8B-B14F-4D97-AF65-F5344CB8AC3E}">
        <p14:creationId xmlns:p14="http://schemas.microsoft.com/office/powerpoint/2010/main" val="37890027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327" y="3832224"/>
            <a:ext cx="8271689" cy="46540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691" y="9237707"/>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00184" y="8986681"/>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20" y="10672724"/>
            <a:ext cx="3107907" cy="1298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400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a:extLst>
              <a:ext uri="{FF2B5EF4-FFF2-40B4-BE49-F238E27FC236}">
                <a16:creationId xmlns:a16="http://schemas.microsoft.com/office/drawing/2014/main" id="{D3938C49-A114-4286-9592-770406D3884E}"/>
              </a:ext>
            </a:extLst>
          </p:cNvPr>
          <p:cNvSpPr>
            <a:spLocks noChangeArrowheads="1"/>
          </p:cNvSpPr>
          <p:nvPr/>
        </p:nvSpPr>
        <p:spPr bwMode="auto">
          <a:xfrm>
            <a:off x="0" y="11023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145818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Determining optical flow. Artificial intelligence, </a:t>
            </a:r>
            <a:r>
              <a:rPr lang="en-US" dirty="0"/>
              <a:t>Horn, B. K., &amp; </a:t>
            </a:r>
            <a:r>
              <a:rPr lang="en-US" dirty="0" err="1"/>
              <a:t>Schunck</a:t>
            </a:r>
            <a:r>
              <a:rPr lang="en-US" dirty="0"/>
              <a:t> </a:t>
            </a:r>
            <a:endParaRPr lang="en-US" sz="4800" i="1" dirty="0"/>
          </a:p>
          <a:p>
            <a:pPr algn="just"/>
            <a:r>
              <a:rPr lang="en-US" sz="4800" i="1" dirty="0"/>
              <a:t>Year: 1981</a:t>
            </a:r>
          </a:p>
          <a:p>
            <a:pPr algn="just"/>
            <a:r>
              <a:rPr lang="en-US" sz="4800" i="1" dirty="0"/>
              <a:t>Limitation: complex and computationally expensive in real-time applications</a:t>
            </a:r>
          </a:p>
          <a:p>
            <a:pPr algn="just"/>
            <a:endParaRPr lang="en-US" sz="4800" i="1" dirty="0"/>
          </a:p>
          <a:p>
            <a:pPr algn="just"/>
            <a:r>
              <a:rPr lang="en-US" sz="4800" i="1" dirty="0"/>
              <a:t>Title: Lucas </a:t>
            </a:r>
            <a:r>
              <a:rPr lang="en-US" sz="4800" i="1" dirty="0" err="1"/>
              <a:t>Kanade</a:t>
            </a:r>
            <a:r>
              <a:rPr lang="en-US" sz="4800" i="1" dirty="0"/>
              <a:t> method </a:t>
            </a:r>
          </a:p>
          <a:p>
            <a:pPr algn="just"/>
            <a:r>
              <a:rPr lang="en-US" sz="4800" i="1" dirty="0"/>
              <a:t>regarding image patches and an affine model for the flow field</a:t>
            </a:r>
          </a:p>
          <a:p>
            <a:pPr algn="just"/>
            <a:r>
              <a:rPr lang="en-US" sz="4800" i="1" dirty="0"/>
              <a:t>Year: 1981</a:t>
            </a:r>
          </a:p>
          <a:p>
            <a:pPr algn="just"/>
            <a:r>
              <a:rPr lang="en-US" sz="4800" i="1" dirty="0"/>
              <a:t>Limitation: Manually tune all parameters, hence low scalability</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27469357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3500" dirty="0"/>
              <a:t>[1] </a:t>
            </a:r>
            <a:r>
              <a:rPr lang="en-US" sz="3500" dirty="0" err="1"/>
              <a:t>Ilg</a:t>
            </a:r>
            <a:r>
              <a:rPr lang="en-US" sz="3500" dirty="0"/>
              <a:t>, E., Mayer, N., </a:t>
            </a:r>
            <a:r>
              <a:rPr lang="en-US" sz="3500" dirty="0" err="1"/>
              <a:t>Saikia</a:t>
            </a:r>
            <a:r>
              <a:rPr lang="en-US" sz="3500" dirty="0"/>
              <a:t>, T., </a:t>
            </a:r>
            <a:r>
              <a:rPr lang="en-US" sz="3500" dirty="0" err="1"/>
              <a:t>Keuper</a:t>
            </a:r>
            <a:r>
              <a:rPr lang="en-US" sz="3500" dirty="0"/>
              <a:t>, M., </a:t>
            </a:r>
            <a:r>
              <a:rPr lang="en-US" sz="3500" dirty="0" err="1"/>
              <a:t>Dosovitskiy</a:t>
            </a:r>
            <a:r>
              <a:rPr lang="en-US" sz="3500" dirty="0"/>
              <a:t>, A., &amp; </a:t>
            </a:r>
            <a:r>
              <a:rPr lang="en-US" sz="3500" dirty="0" err="1"/>
              <a:t>Brox</a:t>
            </a:r>
            <a:r>
              <a:rPr lang="en-US" sz="3500" dirty="0"/>
              <a:t>, T. (2017). </a:t>
            </a:r>
            <a:r>
              <a:rPr lang="en-US" sz="3500" dirty="0" err="1"/>
              <a:t>Flownet</a:t>
            </a:r>
            <a:r>
              <a:rPr lang="en-US" sz="35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3500" dirty="0"/>
              <a:t>[2] </a:t>
            </a:r>
            <a:r>
              <a:rPr lang="en-US" sz="3500" dirty="0" err="1"/>
              <a:t>Dosovitskiy</a:t>
            </a:r>
            <a:r>
              <a:rPr lang="en-US" sz="3500" dirty="0"/>
              <a:t>, A., Fischer, P., </a:t>
            </a:r>
            <a:r>
              <a:rPr lang="en-US" sz="3500" dirty="0" err="1"/>
              <a:t>Ilg</a:t>
            </a:r>
            <a:r>
              <a:rPr lang="en-US" sz="3500" dirty="0"/>
              <a:t>, E., </a:t>
            </a:r>
            <a:r>
              <a:rPr lang="en-US" sz="3500" dirty="0" err="1"/>
              <a:t>Hausser</a:t>
            </a:r>
            <a:r>
              <a:rPr lang="en-US" sz="3500" dirty="0"/>
              <a:t>, P., </a:t>
            </a:r>
            <a:r>
              <a:rPr lang="en-US" sz="3500" dirty="0" err="1"/>
              <a:t>Hazirbas</a:t>
            </a:r>
            <a:r>
              <a:rPr lang="en-US" sz="3500" dirty="0"/>
              <a:t>, C., </a:t>
            </a:r>
            <a:r>
              <a:rPr lang="en-US" sz="3500" dirty="0" err="1"/>
              <a:t>Golkov</a:t>
            </a:r>
            <a:r>
              <a:rPr lang="en-US" sz="3500" dirty="0"/>
              <a:t>, V., ... &amp; </a:t>
            </a:r>
            <a:r>
              <a:rPr lang="en-US" sz="3500" dirty="0" err="1"/>
              <a:t>Brox</a:t>
            </a:r>
            <a:r>
              <a:rPr lang="en-US" sz="3500" dirty="0"/>
              <a:t>, T. (2015). </a:t>
            </a:r>
            <a:r>
              <a:rPr lang="en-US" sz="3500" dirty="0" err="1"/>
              <a:t>Flownet</a:t>
            </a:r>
            <a:r>
              <a:rPr lang="en-US" sz="35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3500" dirty="0"/>
              <a:t>[3] Sun, D., Yang, X., Liu, M. Y., &amp; Kautz, J. (2018). PWC-Net: CNNs for optical flow using pyramid, warping, and cost volume. In Proceedings of the IEEE Conference on </a:t>
            </a:r>
            <a:r>
              <a:rPr lang="en-US" sz="3500" dirty="0" err="1"/>
              <a:t>ComputerVision</a:t>
            </a:r>
            <a:r>
              <a:rPr lang="en-US" sz="3500" dirty="0"/>
              <a:t> and Pattern Recognition (pp. 8934-8943).</a:t>
            </a:r>
          </a:p>
          <a:p>
            <a:pPr marL="685800" indent="-685800" algn="l">
              <a:buFont typeface="Arial" panose="020B0604020202020204" pitchFamily="34" charset="0"/>
              <a:buChar char="•"/>
            </a:pPr>
            <a:r>
              <a:rPr lang="en-US" sz="3500" dirty="0"/>
              <a:t>[4] </a:t>
            </a:r>
            <a:r>
              <a:rPr lang="en-US" sz="3500" dirty="0" err="1"/>
              <a:t>Menze</a:t>
            </a:r>
            <a:r>
              <a:rPr lang="en-US" sz="3500" dirty="0"/>
              <a:t>, M., &amp; Geiger, A. (2015). Object scene flow for autonomous vehicles. In Proceedings of the IEEE</a:t>
            </a:r>
          </a:p>
          <a:p>
            <a:pPr marL="685800" indent="-685800" algn="l">
              <a:buFont typeface="Arial" panose="020B0604020202020204" pitchFamily="34" charset="0"/>
              <a:buChar char="•"/>
            </a:pPr>
            <a:r>
              <a:rPr lang="en-US" sz="3500" dirty="0"/>
              <a:t>[5] Conference on Computer Vision and Pattern Recognition (pp. 3061-3070).</a:t>
            </a:r>
          </a:p>
          <a:p>
            <a:pPr marL="685800" indent="-685800" algn="l">
              <a:buFont typeface="Arial" panose="020B0604020202020204" pitchFamily="34" charset="0"/>
              <a:buChar char="•"/>
            </a:pPr>
            <a:r>
              <a:rPr lang="en-US" sz="3500" dirty="0"/>
              <a:t>[6] B.D. Lucas, T. </a:t>
            </a:r>
            <a:r>
              <a:rPr lang="en-US" sz="3500" dirty="0" err="1"/>
              <a:t>Kanade</a:t>
            </a:r>
            <a:r>
              <a:rPr lang="en-US" sz="35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3500" dirty="0"/>
              <a:t>[7] </a:t>
            </a:r>
            <a:r>
              <a:rPr lang="en-US" sz="3500" dirty="0" err="1"/>
              <a:t>Gituma</a:t>
            </a:r>
            <a:r>
              <a:rPr lang="en-US" sz="3500" dirty="0"/>
              <a:t>, Mark. “What Is Optical Flow and Why Does It Matter in Deep Learning.” Medium, The Startup, 23 June 2019, </a:t>
            </a:r>
            <a:r>
              <a:rPr lang="en-US" sz="3500" dirty="0">
                <a:hlinkClick r:id="rId2"/>
              </a:rPr>
              <a:t>https://medium.com/swlh/what-is-optical-flow-and-why-does-it-matter-in-deep-learning-b3278bb205b5</a:t>
            </a:r>
            <a:endParaRPr lang="en-US" sz="3500" dirty="0"/>
          </a:p>
          <a:p>
            <a:pPr marL="685800" indent="-685800" algn="l">
              <a:buFont typeface="Arial" panose="020B0604020202020204" pitchFamily="34" charset="0"/>
              <a:buChar char="•"/>
            </a:pPr>
            <a:r>
              <a:rPr lang="en-US" sz="3500" dirty="0"/>
              <a:t>[8] </a:t>
            </a:r>
            <a:r>
              <a:rPr lang="en-US" sz="3500" dirty="0">
                <a:hlinkClick r:id="rId3"/>
              </a:rPr>
              <a:t>https://nanonets.com/blog/optical-flow/</a:t>
            </a:r>
            <a:endParaRPr lang="en-US" sz="3500" dirty="0"/>
          </a:p>
          <a:p>
            <a:pPr marL="685800" indent="-685800" algn="l">
              <a:buFont typeface="Arial" panose="020B0604020202020204" pitchFamily="34" charset="0"/>
              <a:buChar char="•"/>
            </a:pPr>
            <a:endParaRPr lang="en-US" sz="4000" dirty="0"/>
          </a:p>
          <a:p>
            <a:pPr marL="685800" indent="-685800" algn="l">
              <a:buFont typeface="Arial" panose="020B0604020202020204" pitchFamily="34" charset="0"/>
              <a:buChar char="•"/>
            </a:pPr>
            <a:endParaRPr lang="en-US" sz="4000" dirty="0"/>
          </a:p>
          <a:p>
            <a:pPr algn="l"/>
            <a:endParaRPr lang="en-US" sz="40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753600" cy="600075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877631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TotalTime>
  <Words>1955</Words>
  <Application>Microsoft Office PowerPoint</Application>
  <PresentationFormat>Custom</PresentationFormat>
  <Paragraphs>219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3</cp:revision>
  <dcterms:created xsi:type="dcterms:W3CDTF">2020-01-30T15:56:47Z</dcterms:created>
  <dcterms:modified xsi:type="dcterms:W3CDTF">2020-01-30T16:29:02Z</dcterms:modified>
</cp:coreProperties>
</file>